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13"/>
  </p:notesMasterIdLst>
  <p:sldIdLst>
    <p:sldId id="256" r:id="rId2"/>
    <p:sldId id="257" r:id="rId3"/>
    <p:sldId id="289" r:id="rId4"/>
    <p:sldId id="258" r:id="rId5"/>
    <p:sldId id="290" r:id="rId6"/>
    <p:sldId id="291" r:id="rId7"/>
    <p:sldId id="310" r:id="rId8"/>
    <p:sldId id="294" r:id="rId9"/>
    <p:sldId id="295" r:id="rId10"/>
    <p:sldId id="293" r:id="rId11"/>
    <p:sldId id="30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4" autoAdjust="0"/>
    <p:restoredTop sz="94660"/>
  </p:normalViewPr>
  <p:slideViewPr>
    <p:cSldViewPr snapToGrid="0">
      <p:cViewPr varScale="1">
        <p:scale>
          <a:sx n="81" d="100"/>
          <a:sy n="81"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085F4-3C2B-4D6B-A935-8619D916F0CF}"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0A654-9D63-4893-A31A-3657EDAE560F}" type="slidenum">
              <a:rPr lang="en-US" smtClean="0"/>
              <a:t>‹#›</a:t>
            </a:fld>
            <a:endParaRPr lang="en-US"/>
          </a:p>
        </p:txBody>
      </p:sp>
    </p:spTree>
    <p:extLst>
      <p:ext uri="{BB962C8B-B14F-4D97-AF65-F5344CB8AC3E}">
        <p14:creationId xmlns:p14="http://schemas.microsoft.com/office/powerpoint/2010/main" val="328746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245523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BB6F1-69AC-4FBE-B2E4-0D750C068BD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332264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269840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748490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3465144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1051660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293844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97673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427169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206239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BB6F1-69AC-4FBE-B2E4-0D750C068BD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64674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BB6F1-69AC-4FBE-B2E4-0D750C068BD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8088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6BB6F1-69AC-4FBE-B2E4-0D750C068BDB}"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3919029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6BB6F1-69AC-4FBE-B2E4-0D750C068BDB}"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1254304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BB6F1-69AC-4FBE-B2E4-0D750C068BDB}"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180643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BB6F1-69AC-4FBE-B2E4-0D750C068BD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96312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BB6F1-69AC-4FBE-B2E4-0D750C068BD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3716D-0753-4275-8A8C-3BBA51F95765}" type="slidenum">
              <a:rPr lang="en-US" smtClean="0"/>
              <a:t>‹#›</a:t>
            </a:fld>
            <a:endParaRPr lang="en-US"/>
          </a:p>
        </p:txBody>
      </p:sp>
    </p:spTree>
    <p:extLst>
      <p:ext uri="{BB962C8B-B14F-4D97-AF65-F5344CB8AC3E}">
        <p14:creationId xmlns:p14="http://schemas.microsoft.com/office/powerpoint/2010/main" val="251117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C6BB6F1-69AC-4FBE-B2E4-0D750C068BDB}" type="datetimeFigureOut">
              <a:rPr lang="en-US" smtClean="0"/>
              <a:t>9/26/2023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873716D-0753-4275-8A8C-3BBA51F95765}" type="slidenum">
              <a:rPr lang="en-US" smtClean="0"/>
              <a:t>‹#›</a:t>
            </a:fld>
            <a:endParaRPr lang="en-US"/>
          </a:p>
        </p:txBody>
      </p:sp>
    </p:spTree>
    <p:extLst>
      <p:ext uri="{BB962C8B-B14F-4D97-AF65-F5344CB8AC3E}">
        <p14:creationId xmlns:p14="http://schemas.microsoft.com/office/powerpoint/2010/main" val="273613790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92A22E-3DD9-3119-5DB5-7697857B4F5E}"/>
              </a:ext>
            </a:extLst>
          </p:cNvPr>
          <p:cNvPicPr>
            <a:picLocks noChangeAspect="1"/>
          </p:cNvPicPr>
          <p:nvPr/>
        </p:nvPicPr>
        <p:blipFill>
          <a:blip r:embed="rId2"/>
          <a:stretch>
            <a:fillRect/>
          </a:stretch>
        </p:blipFill>
        <p:spPr>
          <a:xfrm>
            <a:off x="-50666" y="-1169076"/>
            <a:ext cx="12293331" cy="8027076"/>
          </a:xfrm>
          <a:prstGeom prst="rect">
            <a:avLst/>
          </a:prstGeom>
        </p:spPr>
      </p:pic>
      <p:sp>
        <p:nvSpPr>
          <p:cNvPr id="2" name="Title 1">
            <a:extLst>
              <a:ext uri="{FF2B5EF4-FFF2-40B4-BE49-F238E27FC236}">
                <a16:creationId xmlns:a16="http://schemas.microsoft.com/office/drawing/2014/main" id="{717C042E-EFD7-4213-3D60-632272DD2577}"/>
              </a:ext>
            </a:extLst>
          </p:cNvPr>
          <p:cNvSpPr>
            <a:spLocks noGrp="1"/>
          </p:cNvSpPr>
          <p:nvPr>
            <p:ph type="ctrTitle"/>
          </p:nvPr>
        </p:nvSpPr>
        <p:spPr>
          <a:xfrm>
            <a:off x="4464712" y="359386"/>
            <a:ext cx="7316034" cy="1705084"/>
          </a:xfrm>
          <a:solidFill>
            <a:srgbClr val="C00000"/>
          </a:solidFill>
        </p:spPr>
        <p:txBody>
          <a:bodyPr>
            <a:normAutofit fontScale="90000"/>
          </a:bodyPr>
          <a:lstStyle/>
          <a:p>
            <a:r>
              <a:rPr lang="en-US" dirty="0">
                <a:solidFill>
                  <a:schemeClr val="bg1"/>
                </a:solidFill>
              </a:rPr>
              <a:t>HSS 175: Introduction to Psychology</a:t>
            </a:r>
          </a:p>
        </p:txBody>
      </p:sp>
      <p:sp>
        <p:nvSpPr>
          <p:cNvPr id="3" name="Subtitle 2">
            <a:extLst>
              <a:ext uri="{FF2B5EF4-FFF2-40B4-BE49-F238E27FC236}">
                <a16:creationId xmlns:a16="http://schemas.microsoft.com/office/drawing/2014/main" id="{3EDB5295-35A1-912C-4A14-D271719CBB58}"/>
              </a:ext>
            </a:extLst>
          </p:cNvPr>
          <p:cNvSpPr>
            <a:spLocks noGrp="1"/>
          </p:cNvSpPr>
          <p:nvPr>
            <p:ph type="subTitle" idx="1"/>
          </p:nvPr>
        </p:nvSpPr>
        <p:spPr>
          <a:xfrm>
            <a:off x="8371003" y="2267526"/>
            <a:ext cx="3409744" cy="1008869"/>
          </a:xfrm>
          <a:solidFill>
            <a:schemeClr val="bg1"/>
          </a:solidFill>
        </p:spPr>
        <p:txBody>
          <a:bodyPr>
            <a:normAutofit/>
          </a:bodyPr>
          <a:lstStyle/>
          <a:p>
            <a:r>
              <a:rPr lang="en-US" dirty="0"/>
              <a:t>Evolution and neuroscience</a:t>
            </a:r>
          </a:p>
          <a:p>
            <a:r>
              <a:rPr lang="en-US" dirty="0"/>
              <a:t>Prof.  John Wilcox</a:t>
            </a:r>
          </a:p>
        </p:txBody>
      </p:sp>
    </p:spTree>
    <p:extLst>
      <p:ext uri="{BB962C8B-B14F-4D97-AF65-F5344CB8AC3E}">
        <p14:creationId xmlns:p14="http://schemas.microsoft.com/office/powerpoint/2010/main" val="236852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BC0E-36E4-D0FE-C57F-3C44B915D674}"/>
              </a:ext>
            </a:extLst>
          </p:cNvPr>
          <p:cNvSpPr>
            <a:spLocks noGrp="1"/>
          </p:cNvSpPr>
          <p:nvPr>
            <p:ph type="title"/>
          </p:nvPr>
        </p:nvSpPr>
        <p:spPr/>
        <p:txBody>
          <a:bodyPr>
            <a:normAutofit fontScale="90000"/>
          </a:bodyPr>
          <a:lstStyle/>
          <a:p>
            <a:r>
              <a:rPr lang="en-US" dirty="0"/>
              <a:t>Examples of putative explanations of psychological phenomena in terms of natural selection</a:t>
            </a:r>
          </a:p>
        </p:txBody>
      </p:sp>
      <p:sp>
        <p:nvSpPr>
          <p:cNvPr id="3" name="Content Placeholder 2">
            <a:extLst>
              <a:ext uri="{FF2B5EF4-FFF2-40B4-BE49-F238E27FC236}">
                <a16:creationId xmlns:a16="http://schemas.microsoft.com/office/drawing/2014/main" id="{548831F8-E8B2-34EA-6880-69B97FCDF3CA}"/>
              </a:ext>
            </a:extLst>
          </p:cNvPr>
          <p:cNvSpPr>
            <a:spLocks noGrp="1"/>
          </p:cNvSpPr>
          <p:nvPr>
            <p:ph idx="1"/>
          </p:nvPr>
        </p:nvSpPr>
        <p:spPr/>
        <p:txBody>
          <a:bodyPr>
            <a:normAutofit lnSpcReduction="10000"/>
          </a:bodyPr>
          <a:lstStyle/>
          <a:p>
            <a:r>
              <a:rPr lang="en-US" dirty="0"/>
              <a:t>Bipedalism (walking on two legs)</a:t>
            </a:r>
          </a:p>
          <a:p>
            <a:pPr lvl="1"/>
            <a:r>
              <a:rPr lang="en-US" dirty="0"/>
              <a:t>Enabled us to “explore new environments and exploit new resources”?</a:t>
            </a:r>
          </a:p>
          <a:p>
            <a:r>
              <a:rPr lang="en-US" dirty="0"/>
              <a:t>Intelligence</a:t>
            </a:r>
          </a:p>
          <a:p>
            <a:pPr lvl="1"/>
            <a:r>
              <a:rPr lang="en-US" dirty="0"/>
              <a:t>Making more accurate judgments and better decisions?</a:t>
            </a:r>
          </a:p>
          <a:p>
            <a:r>
              <a:rPr lang="en-US" dirty="0"/>
              <a:t>Language</a:t>
            </a:r>
          </a:p>
          <a:p>
            <a:pPr lvl="1"/>
            <a:r>
              <a:rPr lang="en-US" dirty="0"/>
              <a:t>“Simple instructions for making tools, finding a good hunting or fishing spot, and avoiding danger would save time, effort, and lives”?</a:t>
            </a:r>
          </a:p>
          <a:p>
            <a:pPr marL="0" indent="0">
              <a:buNone/>
            </a:pPr>
            <a:endParaRPr lang="en-US" dirty="0"/>
          </a:p>
        </p:txBody>
      </p:sp>
    </p:spTree>
    <p:extLst>
      <p:ext uri="{BB962C8B-B14F-4D97-AF65-F5344CB8AC3E}">
        <p14:creationId xmlns:p14="http://schemas.microsoft.com/office/powerpoint/2010/main" val="131156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FEA66-FFC0-EEB7-A4B3-5A8D00E4D5CA}"/>
              </a:ext>
            </a:extLst>
          </p:cNvPr>
          <p:cNvSpPr>
            <a:spLocks noGrp="1"/>
          </p:cNvSpPr>
          <p:nvPr>
            <p:ph type="title"/>
          </p:nvPr>
        </p:nvSpPr>
        <p:spPr/>
        <p:txBody>
          <a:bodyPr/>
          <a:lstStyle/>
          <a:p>
            <a:r>
              <a:rPr lang="en-US" dirty="0"/>
              <a:t>Evolutionary explanations of mental and behavioral phenomena</a:t>
            </a:r>
          </a:p>
        </p:txBody>
      </p:sp>
      <p:sp>
        <p:nvSpPr>
          <p:cNvPr id="3" name="Content Placeholder 2">
            <a:extLst>
              <a:ext uri="{FF2B5EF4-FFF2-40B4-BE49-F238E27FC236}">
                <a16:creationId xmlns:a16="http://schemas.microsoft.com/office/drawing/2014/main" id="{547183E9-6A3F-BEEC-9BE3-7EF4A2012788}"/>
              </a:ext>
            </a:extLst>
          </p:cNvPr>
          <p:cNvSpPr>
            <a:spLocks noGrp="1"/>
          </p:cNvSpPr>
          <p:nvPr>
            <p:ph idx="1"/>
          </p:nvPr>
        </p:nvSpPr>
        <p:spPr>
          <a:xfrm>
            <a:off x="1484310" y="1844842"/>
            <a:ext cx="10018713" cy="4327357"/>
          </a:xfrm>
        </p:spPr>
        <p:txBody>
          <a:bodyPr>
            <a:normAutofit/>
          </a:bodyPr>
          <a:lstStyle/>
          <a:p>
            <a:r>
              <a:rPr lang="en-US" dirty="0"/>
              <a:t>Exercise:</a:t>
            </a:r>
          </a:p>
          <a:p>
            <a:pPr marL="914400" lvl="1" indent="-457200">
              <a:buFont typeface="+mj-lt"/>
              <a:buAutoNum type="arabicPeriod"/>
            </a:pPr>
            <a:r>
              <a:rPr lang="en-US" dirty="0"/>
              <a:t>Pair up</a:t>
            </a:r>
          </a:p>
          <a:p>
            <a:pPr marL="914400" lvl="1" indent="-457200">
              <a:buFont typeface="+mj-lt"/>
              <a:buAutoNum type="arabicPeriod"/>
            </a:pPr>
            <a:r>
              <a:rPr lang="en-US" dirty="0"/>
              <a:t>Discuss this question:</a:t>
            </a:r>
          </a:p>
          <a:p>
            <a:pPr lvl="2"/>
            <a:r>
              <a:rPr lang="en-US" dirty="0"/>
              <a:t>Pick some psychological phenomenon, like examples mentioned earlier</a:t>
            </a:r>
          </a:p>
          <a:p>
            <a:pPr lvl="2"/>
            <a:r>
              <a:rPr lang="en-US" dirty="0"/>
              <a:t>Discuss how it could have arisen from </a:t>
            </a:r>
            <a:r>
              <a:rPr lang="en-US" i="1" dirty="0"/>
              <a:t>evolution by natural selection</a:t>
            </a:r>
          </a:p>
          <a:p>
            <a:pPr marL="914400" lvl="1" indent="-457200">
              <a:buFont typeface="+mj-lt"/>
              <a:buAutoNum type="arabicPeriod"/>
            </a:pPr>
            <a:r>
              <a:rPr lang="en-US" dirty="0"/>
              <a:t>Come back to class discussion and share your answers</a:t>
            </a:r>
          </a:p>
        </p:txBody>
      </p:sp>
    </p:spTree>
    <p:extLst>
      <p:ext uri="{BB962C8B-B14F-4D97-AF65-F5344CB8AC3E}">
        <p14:creationId xmlns:p14="http://schemas.microsoft.com/office/powerpoint/2010/main" val="327926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D316-116F-FBE7-325C-4F18FF3BA0E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02C34AF-8245-EEBB-6FC9-3F55CA428422}"/>
              </a:ext>
            </a:extLst>
          </p:cNvPr>
          <p:cNvSpPr>
            <a:spLocks noGrp="1"/>
          </p:cNvSpPr>
          <p:nvPr>
            <p:ph idx="1"/>
          </p:nvPr>
        </p:nvSpPr>
        <p:spPr>
          <a:xfrm>
            <a:off x="1484310" y="2666999"/>
            <a:ext cx="10018713" cy="3962401"/>
          </a:xfrm>
        </p:spPr>
        <p:txBody>
          <a:bodyPr>
            <a:normAutofit/>
          </a:bodyPr>
          <a:lstStyle/>
          <a:p>
            <a:r>
              <a:rPr lang="en-US" dirty="0"/>
              <a:t>“Nature” vs. “nurture” debate</a:t>
            </a:r>
          </a:p>
          <a:p>
            <a:r>
              <a:rPr lang="en-US" dirty="0"/>
              <a:t>Evolutionary “nature” explanations:</a:t>
            </a:r>
          </a:p>
          <a:p>
            <a:pPr lvl="1"/>
            <a:r>
              <a:rPr lang="en-US" dirty="0"/>
              <a:t>Biological concepts</a:t>
            </a:r>
          </a:p>
          <a:p>
            <a:pPr lvl="1"/>
            <a:r>
              <a:rPr lang="en-US" dirty="0"/>
              <a:t>Evolutionary theory</a:t>
            </a:r>
          </a:p>
          <a:p>
            <a:r>
              <a:rPr lang="en-US" dirty="0"/>
              <a:t>Neuroscientific “nature” explanations:</a:t>
            </a:r>
          </a:p>
          <a:p>
            <a:pPr lvl="1"/>
            <a:r>
              <a:rPr lang="en-US" dirty="0"/>
              <a:t>Neuroscientific concepts</a:t>
            </a:r>
          </a:p>
          <a:p>
            <a:pPr lvl="1"/>
            <a:r>
              <a:rPr lang="en-US" dirty="0"/>
              <a:t>Methods to determine biological bases of psychology</a:t>
            </a:r>
          </a:p>
          <a:p>
            <a:pPr lvl="1"/>
            <a:r>
              <a:rPr lang="en-US" dirty="0"/>
              <a:t>Neural correlates of psychology</a:t>
            </a:r>
          </a:p>
          <a:p>
            <a:endParaRPr lang="en-US" dirty="0"/>
          </a:p>
        </p:txBody>
      </p:sp>
    </p:spTree>
    <p:extLst>
      <p:ext uri="{BB962C8B-B14F-4D97-AF65-F5344CB8AC3E}">
        <p14:creationId xmlns:p14="http://schemas.microsoft.com/office/powerpoint/2010/main" val="410906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E032-1595-F13F-4007-0E39063A6B98}"/>
              </a:ext>
            </a:extLst>
          </p:cNvPr>
          <p:cNvSpPr>
            <a:spLocks noGrp="1"/>
          </p:cNvSpPr>
          <p:nvPr>
            <p:ph type="title"/>
          </p:nvPr>
        </p:nvSpPr>
        <p:spPr/>
        <p:txBody>
          <a:bodyPr/>
          <a:lstStyle/>
          <a:p>
            <a:r>
              <a:rPr lang="en-US" dirty="0"/>
              <a:t>What explains mental and behavioral phenomena?</a:t>
            </a:r>
          </a:p>
        </p:txBody>
      </p:sp>
      <p:sp>
        <p:nvSpPr>
          <p:cNvPr id="3" name="Content Placeholder 2">
            <a:extLst>
              <a:ext uri="{FF2B5EF4-FFF2-40B4-BE49-F238E27FC236}">
                <a16:creationId xmlns:a16="http://schemas.microsoft.com/office/drawing/2014/main" id="{E9577BB5-E085-96A8-A717-639A7CF2A091}"/>
              </a:ext>
            </a:extLst>
          </p:cNvPr>
          <p:cNvSpPr>
            <a:spLocks noGrp="1"/>
          </p:cNvSpPr>
          <p:nvPr>
            <p:ph idx="1"/>
          </p:nvPr>
        </p:nvSpPr>
        <p:spPr/>
        <p:txBody>
          <a:bodyPr>
            <a:normAutofit fontScale="85000" lnSpcReduction="20000"/>
          </a:bodyPr>
          <a:lstStyle/>
          <a:p>
            <a:r>
              <a:rPr lang="en-US" dirty="0"/>
              <a:t>Examples:</a:t>
            </a:r>
          </a:p>
          <a:p>
            <a:pPr lvl="1"/>
            <a:r>
              <a:rPr lang="en-US" dirty="0"/>
              <a:t>Aggression</a:t>
            </a:r>
          </a:p>
          <a:p>
            <a:pPr lvl="1"/>
            <a:r>
              <a:rPr lang="en-US" dirty="0"/>
              <a:t>Depression</a:t>
            </a:r>
          </a:p>
          <a:p>
            <a:pPr lvl="1"/>
            <a:r>
              <a:rPr lang="en-US" dirty="0"/>
              <a:t>Sexual behavior</a:t>
            </a:r>
          </a:p>
          <a:p>
            <a:r>
              <a:rPr lang="en-US" dirty="0"/>
              <a:t>Two (seemingly) competing explanations:</a:t>
            </a:r>
          </a:p>
          <a:p>
            <a:pPr lvl="1"/>
            <a:r>
              <a:rPr lang="en-US" dirty="0"/>
              <a:t>Nature: Our genes or other predetermined features of our biology explain these phenomena</a:t>
            </a:r>
          </a:p>
          <a:p>
            <a:pPr lvl="2"/>
            <a:r>
              <a:rPr lang="en-US" dirty="0"/>
              <a:t>Example: Tim is aggressive because of his genetic or hormonal makeup</a:t>
            </a:r>
          </a:p>
          <a:p>
            <a:pPr lvl="1"/>
            <a:r>
              <a:rPr lang="en-US" dirty="0"/>
              <a:t>Nurture: Our environment or other non-biological features explain these phenomena:</a:t>
            </a:r>
          </a:p>
          <a:p>
            <a:pPr lvl="2"/>
            <a:r>
              <a:rPr lang="en-US" dirty="0"/>
              <a:t>Example: Tim is aggressive because he learned from aggressive parents or listens to aggressive music</a:t>
            </a:r>
          </a:p>
        </p:txBody>
      </p:sp>
    </p:spTree>
    <p:extLst>
      <p:ext uri="{BB962C8B-B14F-4D97-AF65-F5344CB8AC3E}">
        <p14:creationId xmlns:p14="http://schemas.microsoft.com/office/powerpoint/2010/main" val="305320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FEA66-FFC0-EEB7-A4B3-5A8D00E4D5CA}"/>
              </a:ext>
            </a:extLst>
          </p:cNvPr>
          <p:cNvSpPr>
            <a:spLocks noGrp="1"/>
          </p:cNvSpPr>
          <p:nvPr>
            <p:ph type="title"/>
          </p:nvPr>
        </p:nvSpPr>
        <p:spPr/>
        <p:txBody>
          <a:bodyPr/>
          <a:lstStyle/>
          <a:p>
            <a:r>
              <a:rPr lang="en-US" dirty="0"/>
              <a:t>What explains mental and behavioral phenomena?</a:t>
            </a:r>
          </a:p>
        </p:txBody>
      </p:sp>
      <p:sp>
        <p:nvSpPr>
          <p:cNvPr id="3" name="Content Placeholder 2">
            <a:extLst>
              <a:ext uri="{FF2B5EF4-FFF2-40B4-BE49-F238E27FC236}">
                <a16:creationId xmlns:a16="http://schemas.microsoft.com/office/drawing/2014/main" id="{547183E9-6A3F-BEEC-9BE3-7EF4A2012788}"/>
              </a:ext>
            </a:extLst>
          </p:cNvPr>
          <p:cNvSpPr>
            <a:spLocks noGrp="1"/>
          </p:cNvSpPr>
          <p:nvPr>
            <p:ph idx="1"/>
          </p:nvPr>
        </p:nvSpPr>
        <p:spPr>
          <a:xfrm>
            <a:off x="1484310" y="1844842"/>
            <a:ext cx="10018713" cy="4327357"/>
          </a:xfrm>
        </p:spPr>
        <p:txBody>
          <a:bodyPr>
            <a:normAutofit/>
          </a:bodyPr>
          <a:lstStyle/>
          <a:p>
            <a:r>
              <a:rPr lang="en-US" dirty="0"/>
              <a:t>Exercise:</a:t>
            </a:r>
          </a:p>
          <a:p>
            <a:pPr marL="914400" lvl="1" indent="-457200">
              <a:buFont typeface="+mj-lt"/>
              <a:buAutoNum type="arabicPeriod"/>
            </a:pPr>
            <a:r>
              <a:rPr lang="en-US" dirty="0"/>
              <a:t>Pair up</a:t>
            </a:r>
          </a:p>
          <a:p>
            <a:pPr marL="914400" lvl="1" indent="-457200">
              <a:buFont typeface="+mj-lt"/>
              <a:buAutoNum type="arabicPeriod"/>
            </a:pPr>
            <a:r>
              <a:rPr lang="en-US" dirty="0"/>
              <a:t>Discuss this question:</a:t>
            </a:r>
          </a:p>
          <a:p>
            <a:pPr lvl="2"/>
            <a:r>
              <a:rPr lang="en-US" dirty="0"/>
              <a:t>Pick some psychological phenomenon, like examples mentioned earlier</a:t>
            </a:r>
          </a:p>
          <a:p>
            <a:pPr lvl="2"/>
            <a:r>
              <a:rPr lang="en-US" dirty="0"/>
              <a:t>Discuss whether it is better explained in terms of nature or alternatively nurture</a:t>
            </a:r>
          </a:p>
          <a:p>
            <a:pPr marL="914400" lvl="1" indent="-457200">
              <a:buFont typeface="+mj-lt"/>
              <a:buAutoNum type="arabicPeriod"/>
            </a:pPr>
            <a:r>
              <a:rPr lang="en-US" dirty="0"/>
              <a:t>Come back to class discussion and share your answers</a:t>
            </a:r>
          </a:p>
        </p:txBody>
      </p:sp>
    </p:spTree>
    <p:extLst>
      <p:ext uri="{BB962C8B-B14F-4D97-AF65-F5344CB8AC3E}">
        <p14:creationId xmlns:p14="http://schemas.microsoft.com/office/powerpoint/2010/main" val="185164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ell structure&#10;&#10;Description automatically generated">
            <a:extLst>
              <a:ext uri="{FF2B5EF4-FFF2-40B4-BE49-F238E27FC236}">
                <a16:creationId xmlns:a16="http://schemas.microsoft.com/office/drawing/2014/main" id="{639841B1-5E52-2DED-8241-F2FFA59A4A8A}"/>
              </a:ext>
            </a:extLst>
          </p:cNvPr>
          <p:cNvPicPr>
            <a:picLocks noChangeAspect="1"/>
          </p:cNvPicPr>
          <p:nvPr/>
        </p:nvPicPr>
        <p:blipFill>
          <a:blip r:embed="rId2"/>
          <a:stretch>
            <a:fillRect/>
          </a:stretch>
        </p:blipFill>
        <p:spPr>
          <a:xfrm>
            <a:off x="6676007" y="2010239"/>
            <a:ext cx="5315795" cy="3609326"/>
          </a:xfrm>
          <a:prstGeom prst="rect">
            <a:avLst/>
          </a:prstGeom>
        </p:spPr>
      </p:pic>
      <p:sp>
        <p:nvSpPr>
          <p:cNvPr id="2" name="Title 1">
            <a:extLst>
              <a:ext uri="{FF2B5EF4-FFF2-40B4-BE49-F238E27FC236}">
                <a16:creationId xmlns:a16="http://schemas.microsoft.com/office/drawing/2014/main" id="{00EE1ACE-CA54-790A-D49D-A08CBE36DDBA}"/>
              </a:ext>
            </a:extLst>
          </p:cNvPr>
          <p:cNvSpPr>
            <a:spLocks noGrp="1"/>
          </p:cNvSpPr>
          <p:nvPr>
            <p:ph type="title"/>
          </p:nvPr>
        </p:nvSpPr>
        <p:spPr>
          <a:xfrm>
            <a:off x="1431045" y="-301100"/>
            <a:ext cx="10018713" cy="1752599"/>
          </a:xfrm>
        </p:spPr>
        <p:txBody>
          <a:bodyPr/>
          <a:lstStyle/>
          <a:p>
            <a:r>
              <a:rPr lang="en-US" dirty="0"/>
              <a:t>What is our nature? </a:t>
            </a:r>
            <a:br>
              <a:rPr lang="en-US" dirty="0"/>
            </a:br>
            <a:r>
              <a:rPr lang="en-US" dirty="0"/>
              <a:t>Biological concepts</a:t>
            </a:r>
          </a:p>
        </p:txBody>
      </p:sp>
      <p:sp>
        <p:nvSpPr>
          <p:cNvPr id="3" name="Content Placeholder 2">
            <a:extLst>
              <a:ext uri="{FF2B5EF4-FFF2-40B4-BE49-F238E27FC236}">
                <a16:creationId xmlns:a16="http://schemas.microsoft.com/office/drawing/2014/main" id="{5A75CE5D-9C6D-75CA-BAA4-91BA04CC0F48}"/>
              </a:ext>
            </a:extLst>
          </p:cNvPr>
          <p:cNvSpPr>
            <a:spLocks noGrp="1"/>
          </p:cNvSpPr>
          <p:nvPr>
            <p:ph idx="1"/>
          </p:nvPr>
        </p:nvSpPr>
        <p:spPr>
          <a:xfrm>
            <a:off x="1510944" y="656948"/>
            <a:ext cx="5315796" cy="6138908"/>
          </a:xfrm>
        </p:spPr>
        <p:txBody>
          <a:bodyPr>
            <a:normAutofit lnSpcReduction="10000"/>
          </a:bodyPr>
          <a:lstStyle/>
          <a:p>
            <a:r>
              <a:rPr lang="en-US" dirty="0"/>
              <a:t>Cells: </a:t>
            </a:r>
          </a:p>
          <a:p>
            <a:pPr lvl="1"/>
            <a:r>
              <a:rPr lang="en-US" dirty="0"/>
              <a:t>Tiny units which collectively (along with bacteria) make up the body </a:t>
            </a:r>
          </a:p>
          <a:p>
            <a:r>
              <a:rPr lang="en-US" dirty="0"/>
              <a:t>Genome: </a:t>
            </a:r>
          </a:p>
          <a:p>
            <a:pPr lvl="1"/>
            <a:r>
              <a:rPr lang="en-US" dirty="0"/>
              <a:t>Full sequence of genes found on the chromosomes</a:t>
            </a:r>
          </a:p>
          <a:p>
            <a:r>
              <a:rPr lang="en-US" dirty="0"/>
              <a:t>Chromosome: </a:t>
            </a:r>
          </a:p>
          <a:p>
            <a:pPr lvl="1"/>
            <a:r>
              <a:rPr lang="en-US" dirty="0"/>
              <a:t>Typically, 46 strands of DNA, one pair of which are typically either XY (male) or XX (chromosomes)</a:t>
            </a:r>
          </a:p>
          <a:p>
            <a:r>
              <a:rPr lang="en-US" dirty="0"/>
              <a:t>DNA (deoxyribonucleic acid): </a:t>
            </a:r>
          </a:p>
          <a:p>
            <a:pPr lvl="1"/>
            <a:r>
              <a:rPr lang="en-US" dirty="0"/>
              <a:t>Helix-like structure containing genes</a:t>
            </a:r>
          </a:p>
          <a:p>
            <a:r>
              <a:rPr lang="en-US" dirty="0"/>
              <a:t>Genes: </a:t>
            </a:r>
          </a:p>
          <a:p>
            <a:pPr lvl="1"/>
            <a:r>
              <a:rPr lang="en-US" dirty="0"/>
              <a:t>Contain instructions for producing proteins </a:t>
            </a:r>
          </a:p>
        </p:txBody>
      </p:sp>
    </p:spTree>
    <p:extLst>
      <p:ext uri="{BB962C8B-B14F-4D97-AF65-F5344CB8AC3E}">
        <p14:creationId xmlns:p14="http://schemas.microsoft.com/office/powerpoint/2010/main" val="19958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ABB4-03BF-ED9C-416F-41834C45BF21}"/>
              </a:ext>
            </a:extLst>
          </p:cNvPr>
          <p:cNvSpPr>
            <a:spLocks noGrp="1"/>
          </p:cNvSpPr>
          <p:nvPr>
            <p:ph type="title"/>
          </p:nvPr>
        </p:nvSpPr>
        <p:spPr/>
        <p:txBody>
          <a:bodyPr/>
          <a:lstStyle/>
          <a:p>
            <a:r>
              <a:rPr lang="en-US" dirty="0"/>
              <a:t>Genotypes vs. phenotypes</a:t>
            </a:r>
          </a:p>
        </p:txBody>
      </p:sp>
      <p:sp>
        <p:nvSpPr>
          <p:cNvPr id="3" name="Content Placeholder 2">
            <a:extLst>
              <a:ext uri="{FF2B5EF4-FFF2-40B4-BE49-F238E27FC236}">
                <a16:creationId xmlns:a16="http://schemas.microsoft.com/office/drawing/2014/main" id="{E4226A57-8597-B140-18A4-CF47D25C64E7}"/>
              </a:ext>
            </a:extLst>
          </p:cNvPr>
          <p:cNvSpPr>
            <a:spLocks noGrp="1"/>
          </p:cNvSpPr>
          <p:nvPr>
            <p:ph idx="1"/>
          </p:nvPr>
        </p:nvSpPr>
        <p:spPr>
          <a:xfrm>
            <a:off x="1484310" y="2666999"/>
            <a:ext cx="10018713" cy="3840333"/>
          </a:xfrm>
        </p:spPr>
        <p:txBody>
          <a:bodyPr>
            <a:normAutofit/>
          </a:bodyPr>
          <a:lstStyle/>
          <a:p>
            <a:r>
              <a:rPr lang="en-US" dirty="0"/>
              <a:t>Genotype: An organism’s set of genes transmitted from their parents</a:t>
            </a:r>
          </a:p>
          <a:p>
            <a:pPr lvl="1"/>
            <a:r>
              <a:rPr lang="en-US" dirty="0"/>
              <a:t>Example: Genes that permit an individual to be tall if they have adequate nutrition </a:t>
            </a:r>
          </a:p>
          <a:p>
            <a:pPr lvl="1"/>
            <a:r>
              <a:rPr lang="en-US" dirty="0"/>
              <a:t>Example: The MAOA gene disposes an individual to violent and other kinds of antisocial behavior if they are maltreated</a:t>
            </a:r>
          </a:p>
          <a:p>
            <a:r>
              <a:rPr lang="en-US" dirty="0"/>
              <a:t>Phenotype: An organism’s set of observable traits</a:t>
            </a:r>
          </a:p>
          <a:p>
            <a:pPr lvl="1"/>
            <a:r>
              <a:rPr lang="en-US" dirty="0"/>
              <a:t>Example: Their actual height, determined by their genes and their nutrition (among other things)</a:t>
            </a:r>
          </a:p>
          <a:p>
            <a:pPr lvl="1"/>
            <a:r>
              <a:rPr lang="en-US" dirty="0"/>
              <a:t>Example:  An individual’s actual antisocial behavior</a:t>
            </a:r>
          </a:p>
          <a:p>
            <a:pPr marL="0" indent="0">
              <a:buNone/>
            </a:pPr>
            <a:endParaRPr lang="en-US" dirty="0"/>
          </a:p>
        </p:txBody>
      </p:sp>
    </p:spTree>
    <p:extLst>
      <p:ext uri="{BB962C8B-B14F-4D97-AF65-F5344CB8AC3E}">
        <p14:creationId xmlns:p14="http://schemas.microsoft.com/office/powerpoint/2010/main" val="119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683B-FD57-B33B-16DC-D43D459423E9}"/>
              </a:ext>
            </a:extLst>
          </p:cNvPr>
          <p:cNvSpPr>
            <a:spLocks noGrp="1"/>
          </p:cNvSpPr>
          <p:nvPr>
            <p:ph type="title"/>
          </p:nvPr>
        </p:nvSpPr>
        <p:spPr/>
        <p:txBody>
          <a:bodyPr/>
          <a:lstStyle/>
          <a:p>
            <a:r>
              <a:rPr lang="en-US" dirty="0"/>
              <a:t>Heritability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907F85-2A79-E099-2E54-79E2FC4073E9}"/>
                  </a:ext>
                </a:extLst>
              </p:cNvPr>
              <p:cNvSpPr>
                <a:spLocks noGrp="1"/>
              </p:cNvSpPr>
              <p:nvPr>
                <p:ph idx="1"/>
              </p:nvPr>
            </p:nvSpPr>
            <p:spPr>
              <a:xfrm>
                <a:off x="1484310" y="2366128"/>
                <a:ext cx="10018713" cy="4374037"/>
              </a:xfrm>
            </p:spPr>
            <p:txBody>
              <a:bodyPr>
                <a:normAutofit lnSpcReduction="10000"/>
              </a:bodyPr>
              <a:lstStyle/>
              <a:p>
                <a:r>
                  <a:rPr lang="en-US" dirty="0"/>
                  <a:t>The heritability of a trait is the extent to which the trait is influenced by genetic versus environmental factors</a:t>
                </a:r>
              </a:p>
              <a:p>
                <a:r>
                  <a:rPr lang="en-US" dirty="0"/>
                  <a:t>Often measured from 0 to 1:</a:t>
                </a:r>
              </a:p>
              <a:p>
                <a:pPr lvl="1"/>
                <a14:m>
                  <m:oMath xmlns:m="http://schemas.openxmlformats.org/officeDocument/2006/math">
                    <m:r>
                      <a:rPr lang="en-US" b="0" i="0" smtClean="0">
                        <a:latin typeface="Cambria Math" panose="02040503050406030204" pitchFamily="18" charset="0"/>
                        <a:ea typeface="Cambria Math" panose="02040503050406030204" pitchFamily="18" charset="0"/>
                      </a:rPr>
                      <m:t>0</m:t>
                    </m:r>
                    <m:r>
                      <a:rPr lang="en-US" i="1" smtClean="0">
                        <a:latin typeface="Cambria Math" panose="02040503050406030204" pitchFamily="18" charset="0"/>
                        <a:ea typeface="Cambria Math" panose="02040503050406030204" pitchFamily="18" charset="0"/>
                      </a:rPr>
                      <m:t>≈</m:t>
                    </m:r>
                  </m:oMath>
                </a14:m>
                <a:r>
                  <a:rPr lang="en-US" dirty="0"/>
                  <a:t> trait is attributable to largely environmental factors</a:t>
                </a:r>
              </a:p>
              <a:p>
                <a:pPr lvl="1"/>
                <a14:m>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oMath>
                </a14:m>
                <a:r>
                  <a:rPr lang="en-US" dirty="0"/>
                  <a:t> trait is attributable to largely genetic factors</a:t>
                </a:r>
              </a:p>
              <a:p>
                <a:r>
                  <a:rPr lang="en-US" dirty="0"/>
                  <a:t>How to test heritability?</a:t>
                </a:r>
              </a:p>
              <a:p>
                <a:pPr lvl="1"/>
                <a:r>
                  <a:rPr lang="en-US" dirty="0"/>
                  <a:t>Adoption and twin studies: If a trait has high heritability, then the probability that two monozygotic twins (i.e. from the same egg) adopted in different environments should have the same trait should be relatively high (perhaps higher than the base rate)</a:t>
                </a:r>
              </a:p>
              <a:p>
                <a:pPr lvl="1"/>
                <a:r>
                  <a:rPr lang="en-US" dirty="0"/>
                  <a:t>Evolutionary explanations: If a trait has a plausible evolutionary explanation, then this raises the prior probability that it is heritable</a:t>
                </a:r>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21907F85-2A79-E099-2E54-79E2FC4073E9}"/>
                  </a:ext>
                </a:extLst>
              </p:cNvPr>
              <p:cNvSpPr>
                <a:spLocks noGrp="1" noRot="1" noChangeAspect="1" noMove="1" noResize="1" noEditPoints="1" noAdjustHandles="1" noChangeArrowheads="1" noChangeShapeType="1" noTextEdit="1"/>
              </p:cNvSpPr>
              <p:nvPr>
                <p:ph idx="1"/>
              </p:nvPr>
            </p:nvSpPr>
            <p:spPr>
              <a:xfrm>
                <a:off x="1484310" y="2366128"/>
                <a:ext cx="10018713" cy="4374037"/>
              </a:xfrm>
              <a:blipFill>
                <a:blip r:embed="rId2"/>
                <a:stretch>
                  <a:fillRect l="-1521" t="-7521"/>
                </a:stretch>
              </a:blipFill>
            </p:spPr>
            <p:txBody>
              <a:bodyPr/>
              <a:lstStyle/>
              <a:p>
                <a:r>
                  <a:rPr lang="en-US">
                    <a:noFill/>
                  </a:rPr>
                  <a:t> </a:t>
                </a:r>
              </a:p>
            </p:txBody>
          </p:sp>
        </mc:Fallback>
      </mc:AlternateContent>
    </p:spTree>
    <p:extLst>
      <p:ext uri="{BB962C8B-B14F-4D97-AF65-F5344CB8AC3E}">
        <p14:creationId xmlns:p14="http://schemas.microsoft.com/office/powerpoint/2010/main" val="81070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FBD1-33C4-79F8-C7BA-008A4ED46709}"/>
              </a:ext>
            </a:extLst>
          </p:cNvPr>
          <p:cNvSpPr>
            <a:spLocks noGrp="1"/>
          </p:cNvSpPr>
          <p:nvPr>
            <p:ph type="ctrTitle"/>
          </p:nvPr>
        </p:nvSpPr>
        <p:spPr/>
        <p:txBody>
          <a:bodyPr/>
          <a:lstStyle/>
          <a:p>
            <a:r>
              <a:rPr lang="en-US" dirty="0"/>
              <a:t>Where does the genotype come from?</a:t>
            </a:r>
          </a:p>
        </p:txBody>
      </p:sp>
      <p:sp>
        <p:nvSpPr>
          <p:cNvPr id="3" name="Subtitle 2">
            <a:extLst>
              <a:ext uri="{FF2B5EF4-FFF2-40B4-BE49-F238E27FC236}">
                <a16:creationId xmlns:a16="http://schemas.microsoft.com/office/drawing/2014/main" id="{F7D77108-3FA3-F2C2-2011-0F5CCDF3FDD9}"/>
              </a:ext>
            </a:extLst>
          </p:cNvPr>
          <p:cNvSpPr>
            <a:spLocks noGrp="1"/>
          </p:cNvSpPr>
          <p:nvPr>
            <p:ph type="subTitle" idx="1"/>
          </p:nvPr>
        </p:nvSpPr>
        <p:spPr/>
        <p:txBody>
          <a:bodyPr/>
          <a:lstStyle/>
          <a:p>
            <a:endParaRPr lang="en-US" dirty="0"/>
          </a:p>
          <a:p>
            <a:r>
              <a:rPr lang="en-US" dirty="0"/>
              <a:t>An answer from an evolutionary perspective </a:t>
            </a:r>
          </a:p>
          <a:p>
            <a:r>
              <a:rPr lang="en-US" dirty="0"/>
              <a:t>(while acknowledging the existence of other perspectives)</a:t>
            </a:r>
          </a:p>
        </p:txBody>
      </p:sp>
    </p:spTree>
    <p:extLst>
      <p:ext uri="{BB962C8B-B14F-4D97-AF65-F5344CB8AC3E}">
        <p14:creationId xmlns:p14="http://schemas.microsoft.com/office/powerpoint/2010/main" val="1981789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AD71-E983-9BBB-831F-37C794F2A8AC}"/>
              </a:ext>
            </a:extLst>
          </p:cNvPr>
          <p:cNvSpPr>
            <a:spLocks noGrp="1"/>
          </p:cNvSpPr>
          <p:nvPr>
            <p:ph type="title"/>
          </p:nvPr>
        </p:nvSpPr>
        <p:spPr>
          <a:xfrm>
            <a:off x="11835" y="353985"/>
            <a:ext cx="10018713" cy="1752599"/>
          </a:xfrm>
        </p:spPr>
        <p:txBody>
          <a:bodyPr/>
          <a:lstStyle/>
          <a:p>
            <a:r>
              <a:rPr lang="en-US" dirty="0"/>
              <a:t>Evolution by natural selection (NS)</a:t>
            </a:r>
          </a:p>
        </p:txBody>
      </p:sp>
      <p:sp>
        <p:nvSpPr>
          <p:cNvPr id="3" name="Content Placeholder 2">
            <a:extLst>
              <a:ext uri="{FF2B5EF4-FFF2-40B4-BE49-F238E27FC236}">
                <a16:creationId xmlns:a16="http://schemas.microsoft.com/office/drawing/2014/main" id="{EBDDB7B0-59CB-7E94-FAC9-FE57D457CA7F}"/>
              </a:ext>
            </a:extLst>
          </p:cNvPr>
          <p:cNvSpPr>
            <a:spLocks noGrp="1"/>
          </p:cNvSpPr>
          <p:nvPr>
            <p:ph idx="1"/>
          </p:nvPr>
        </p:nvSpPr>
        <p:spPr>
          <a:xfrm>
            <a:off x="1599720" y="1714869"/>
            <a:ext cx="6842944" cy="4546108"/>
          </a:xfrm>
        </p:spPr>
        <p:txBody>
          <a:bodyPr>
            <a:normAutofit fontScale="85000" lnSpcReduction="20000"/>
          </a:bodyPr>
          <a:lstStyle/>
          <a:p>
            <a:pPr marL="457200" indent="-457200">
              <a:buFont typeface="+mj-lt"/>
              <a:buAutoNum type="arabicPeriod"/>
            </a:pPr>
            <a:r>
              <a:rPr lang="en-US" dirty="0"/>
              <a:t>Common descent: All species descend from one (or a few) ancestors</a:t>
            </a:r>
          </a:p>
          <a:p>
            <a:pPr marL="457200" indent="-457200">
              <a:buFont typeface="+mj-lt"/>
              <a:buAutoNum type="arabicPeriod"/>
            </a:pPr>
            <a:r>
              <a:rPr lang="en-US" dirty="0"/>
              <a:t>Variation: Over time, variations will occur in the descendants </a:t>
            </a:r>
          </a:p>
          <a:p>
            <a:pPr lvl="1"/>
            <a:r>
              <a:rPr lang="en-US" dirty="0"/>
              <a:t>We now know this happens (at least partly) through </a:t>
            </a:r>
            <a:r>
              <a:rPr lang="en-US" i="1" dirty="0"/>
              <a:t>random mutations </a:t>
            </a:r>
            <a:r>
              <a:rPr lang="en-US" dirty="0"/>
              <a:t>introduced via the fusion of parent’s genotypes during reproduction</a:t>
            </a:r>
          </a:p>
          <a:p>
            <a:pPr marL="457200" indent="-457200">
              <a:buFont typeface="+mj-lt"/>
              <a:buAutoNum type="arabicPeriod"/>
            </a:pPr>
            <a:r>
              <a:rPr lang="en-US" dirty="0"/>
              <a:t>Natural selection: Variations which are more conducive to survival and reproduction will be more likely to be passed down to descendants,  the “survival of the fittest”</a:t>
            </a:r>
          </a:p>
          <a:p>
            <a:pPr lvl="1"/>
            <a:r>
              <a:rPr lang="en-US" dirty="0"/>
              <a:t>Example: Butterflies with better camouflages are more likely to survive where birds are preying on butterflies</a:t>
            </a:r>
          </a:p>
          <a:p>
            <a:pPr lvl="1"/>
            <a:r>
              <a:rPr lang="en-US" dirty="0"/>
              <a:t>Example: Birds with thicker beaks for tougher seeds are more likely to survive where smaller seeds are depleted </a:t>
            </a:r>
          </a:p>
          <a:p>
            <a:r>
              <a:rPr lang="en-US" dirty="0"/>
              <a:t>Implications: All species evolved from some common ancestor(s) by natural selection acting on random mutations</a:t>
            </a:r>
          </a:p>
        </p:txBody>
      </p:sp>
      <p:pic>
        <p:nvPicPr>
          <p:cNvPr id="5" name="Picture 4">
            <a:extLst>
              <a:ext uri="{FF2B5EF4-FFF2-40B4-BE49-F238E27FC236}">
                <a16:creationId xmlns:a16="http://schemas.microsoft.com/office/drawing/2014/main" id="{9DA44EB9-8FAD-91A3-993C-3183E86FCA4A}"/>
              </a:ext>
            </a:extLst>
          </p:cNvPr>
          <p:cNvPicPr>
            <a:picLocks noChangeAspect="1"/>
          </p:cNvPicPr>
          <p:nvPr/>
        </p:nvPicPr>
        <p:blipFill rotWithShape="1">
          <a:blip r:embed="rId2"/>
          <a:srcRect t="11841" b="13561"/>
          <a:stretch/>
        </p:blipFill>
        <p:spPr>
          <a:xfrm>
            <a:off x="8752165" y="228600"/>
            <a:ext cx="3302493" cy="1752599"/>
          </a:xfrm>
          <a:prstGeom prst="rect">
            <a:avLst/>
          </a:prstGeom>
        </p:spPr>
      </p:pic>
      <p:pic>
        <p:nvPicPr>
          <p:cNvPr id="7" name="Picture 6">
            <a:extLst>
              <a:ext uri="{FF2B5EF4-FFF2-40B4-BE49-F238E27FC236}">
                <a16:creationId xmlns:a16="http://schemas.microsoft.com/office/drawing/2014/main" id="{0E810946-ACC7-09DC-22FF-FAEDF70DE1B2}"/>
              </a:ext>
            </a:extLst>
          </p:cNvPr>
          <p:cNvPicPr>
            <a:picLocks noChangeAspect="1"/>
          </p:cNvPicPr>
          <p:nvPr/>
        </p:nvPicPr>
        <p:blipFill>
          <a:blip r:embed="rId3"/>
          <a:stretch>
            <a:fillRect/>
          </a:stretch>
        </p:blipFill>
        <p:spPr>
          <a:xfrm>
            <a:off x="8746982" y="2459115"/>
            <a:ext cx="3307676" cy="2026324"/>
          </a:xfrm>
          <a:prstGeom prst="rect">
            <a:avLst/>
          </a:prstGeom>
        </p:spPr>
      </p:pic>
      <p:sp>
        <p:nvSpPr>
          <p:cNvPr id="9" name="TextBox 8">
            <a:extLst>
              <a:ext uri="{FF2B5EF4-FFF2-40B4-BE49-F238E27FC236}">
                <a16:creationId xmlns:a16="http://schemas.microsoft.com/office/drawing/2014/main" id="{C15E40B9-2195-F7A7-1760-FC8EE3F5EE7D}"/>
              </a:ext>
            </a:extLst>
          </p:cNvPr>
          <p:cNvSpPr txBox="1"/>
          <p:nvPr/>
        </p:nvSpPr>
        <p:spPr>
          <a:xfrm>
            <a:off x="8746982" y="4736209"/>
            <a:ext cx="3275860" cy="2031325"/>
          </a:xfrm>
          <a:prstGeom prst="rect">
            <a:avLst/>
          </a:prstGeom>
          <a:noFill/>
        </p:spPr>
        <p:txBody>
          <a:bodyPr wrap="square">
            <a:spAutoFit/>
          </a:bodyPr>
          <a:lstStyle/>
          <a:p>
            <a:r>
              <a:rPr lang="en-US" dirty="0"/>
              <a:t>Misconception: According to NS, evolution is not a designer: it is not biased towards </a:t>
            </a:r>
            <a:r>
              <a:rPr lang="en-US" i="1" dirty="0"/>
              <a:t>producing</a:t>
            </a:r>
            <a:r>
              <a:rPr lang="en-US" dirty="0"/>
              <a:t> good adaptations, but </a:t>
            </a:r>
            <a:r>
              <a:rPr lang="en-US" dirty="0" err="1"/>
              <a:t>merelytowards</a:t>
            </a:r>
            <a:r>
              <a:rPr lang="en-US" dirty="0"/>
              <a:t> </a:t>
            </a:r>
            <a:r>
              <a:rPr lang="en-US" i="1" dirty="0"/>
              <a:t>selecting</a:t>
            </a:r>
            <a:r>
              <a:rPr lang="en-US" dirty="0"/>
              <a:t> those good adaptations that are produced </a:t>
            </a:r>
            <a:r>
              <a:rPr lang="en-US" i="1" dirty="0"/>
              <a:t>randomly</a:t>
            </a:r>
          </a:p>
        </p:txBody>
      </p:sp>
    </p:spTree>
    <p:extLst>
      <p:ext uri="{BB962C8B-B14F-4D97-AF65-F5344CB8AC3E}">
        <p14:creationId xmlns:p14="http://schemas.microsoft.com/office/powerpoint/2010/main" val="65672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2317</TotalTime>
  <Words>755</Words>
  <Application>Microsoft Office PowerPoint</Application>
  <PresentationFormat>Widescreen</PresentationFormat>
  <Paragraphs>82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Cambria Math</vt:lpstr>
      <vt:lpstr>Corbel</vt:lpstr>
      <vt:lpstr>Parallax</vt:lpstr>
      <vt:lpstr>HSS 175: Introduction to Psychology</vt:lpstr>
      <vt:lpstr>Outline</vt:lpstr>
      <vt:lpstr>What explains mental and behavioral phenomena?</vt:lpstr>
      <vt:lpstr>What explains mental and behavioral phenomena?</vt:lpstr>
      <vt:lpstr>What is our nature?  Biological concepts</vt:lpstr>
      <vt:lpstr>Genotypes vs. phenotypes</vt:lpstr>
      <vt:lpstr>Heritability</vt:lpstr>
      <vt:lpstr>Where does the genotype come from?</vt:lpstr>
      <vt:lpstr>Evolution by natural selection (NS)</vt:lpstr>
      <vt:lpstr>Examples of putative explanations of psychological phenomena in terms of natural selection</vt:lpstr>
      <vt:lpstr>Evolutionary explanations of mental and behavioral phenomena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HSS 175: Introduction to Psychology</dc:title>
  <dc:creator>John Wilcox</dc:creator>
  <cp:lastModifiedBy>John Wilcox</cp:lastModifiedBy>
  <cp:revision>45</cp:revision>
  <dcterms:created xsi:type="dcterms:W3CDTF">2023-09-21T01:10:01Z</dcterms:created>
  <dcterms:modified xsi:type="dcterms:W3CDTF">2023-09-26T21:13:38Z</dcterms:modified>
</cp:coreProperties>
</file>